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60E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60E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60E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rgbClr val="060E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9546" y="648246"/>
            <a:ext cx="10958195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rgbClr val="060E23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7661" y="3182188"/>
            <a:ext cx="12924155" cy="5553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27605" y="6746176"/>
            <a:ext cx="4160392" cy="251212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09658" y="0"/>
            <a:ext cx="3987825" cy="129837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69614" y="8258530"/>
            <a:ext cx="2619692" cy="9240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96958" y="3013075"/>
            <a:ext cx="9726930" cy="2540000"/>
          </a:xfrm>
          <a:prstGeom prst="rect"/>
        </p:spPr>
        <p:txBody>
          <a:bodyPr wrap="square" lIns="0" tIns="177165" rIns="0" bIns="0" rtlCol="0" vert="horz">
            <a:spAutoFit/>
          </a:bodyPr>
          <a:lstStyle/>
          <a:p>
            <a:pPr marL="12700" marR="5080">
              <a:lnSpc>
                <a:spcPts val="9300"/>
              </a:lnSpc>
              <a:spcBef>
                <a:spcPts val="1395"/>
              </a:spcBef>
            </a:pPr>
            <a:r>
              <a:rPr dirty="0" sz="8750" spc="-430">
                <a:solidFill>
                  <a:srgbClr val="000000"/>
                </a:solidFill>
              </a:rPr>
              <a:t>RUÍDO</a:t>
            </a:r>
            <a:r>
              <a:rPr dirty="0" sz="8750" spc="-955">
                <a:solidFill>
                  <a:srgbClr val="000000"/>
                </a:solidFill>
              </a:rPr>
              <a:t> </a:t>
            </a:r>
            <a:r>
              <a:rPr dirty="0" sz="8750" spc="-365">
                <a:solidFill>
                  <a:srgbClr val="000000"/>
                </a:solidFill>
              </a:rPr>
              <a:t>NOS</a:t>
            </a:r>
            <a:r>
              <a:rPr dirty="0" sz="8750" spc="-955">
                <a:solidFill>
                  <a:srgbClr val="000000"/>
                </a:solidFill>
              </a:rPr>
              <a:t> </a:t>
            </a:r>
            <a:r>
              <a:rPr dirty="0" sz="8750" spc="-450">
                <a:solidFill>
                  <a:srgbClr val="000000"/>
                </a:solidFill>
              </a:rPr>
              <a:t>DADOS </a:t>
            </a:r>
            <a:r>
              <a:rPr dirty="0" sz="8750" spc="-305">
                <a:solidFill>
                  <a:srgbClr val="000000"/>
                </a:solidFill>
              </a:rPr>
              <a:t>DE</a:t>
            </a:r>
            <a:r>
              <a:rPr dirty="0" sz="8750" spc="-965">
                <a:solidFill>
                  <a:srgbClr val="000000"/>
                </a:solidFill>
              </a:rPr>
              <a:t> </a:t>
            </a:r>
            <a:r>
              <a:rPr dirty="0" sz="8750" spc="-490">
                <a:solidFill>
                  <a:srgbClr val="000000"/>
                </a:solidFill>
              </a:rPr>
              <a:t>ENTRADA</a:t>
            </a:r>
            <a:endParaRPr sz="8750"/>
          </a:p>
        </p:txBody>
      </p:sp>
      <p:sp>
        <p:nvSpPr>
          <p:cNvPr id="7" name="object 7" descr=""/>
          <p:cNvSpPr txBox="1"/>
          <p:nvPr/>
        </p:nvSpPr>
        <p:spPr>
          <a:xfrm>
            <a:off x="6696100" y="8405824"/>
            <a:ext cx="5266690" cy="589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00" spc="105" b="1">
                <a:latin typeface="Arial"/>
                <a:cs typeface="Arial"/>
              </a:rPr>
              <a:t>Aluno:</a:t>
            </a:r>
            <a:r>
              <a:rPr dirty="0" sz="3700" spc="305" b="1">
                <a:latin typeface="Arial"/>
                <a:cs typeface="Arial"/>
              </a:rPr>
              <a:t> </a:t>
            </a:r>
            <a:r>
              <a:rPr dirty="0" sz="3700" spc="105">
                <a:latin typeface="Arial"/>
                <a:cs typeface="Arial"/>
              </a:rPr>
              <a:t>Pablo</a:t>
            </a:r>
            <a:r>
              <a:rPr dirty="0" sz="3700" spc="310">
                <a:latin typeface="Arial"/>
                <a:cs typeface="Arial"/>
              </a:rPr>
              <a:t> </a:t>
            </a:r>
            <a:r>
              <a:rPr dirty="0" sz="3700" spc="100">
                <a:latin typeface="Arial"/>
                <a:cs typeface="Arial"/>
              </a:rPr>
              <a:t>Henrique</a:t>
            </a:r>
            <a:endParaRPr sz="37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196958" y="5777903"/>
            <a:ext cx="11435080" cy="109220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algn="just" marL="12700" marR="5080">
              <a:lnSpc>
                <a:spcPts val="2700"/>
              </a:lnSpc>
              <a:spcBef>
                <a:spcPts val="439"/>
              </a:spcBef>
            </a:pPr>
            <a:r>
              <a:rPr dirty="0" sz="2500" spc="-120" b="1">
                <a:solidFill>
                  <a:srgbClr val="4A9BB3"/>
                </a:solidFill>
                <a:latin typeface="Arial"/>
                <a:cs typeface="Arial"/>
              </a:rPr>
              <a:t>ESTUDO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80" b="1">
                <a:solidFill>
                  <a:srgbClr val="4A9BB3"/>
                </a:solidFill>
                <a:latin typeface="Arial"/>
                <a:cs typeface="Arial"/>
              </a:rPr>
              <a:t>DO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40" b="1">
                <a:solidFill>
                  <a:srgbClr val="4A9BB3"/>
                </a:solidFill>
                <a:latin typeface="Arial"/>
                <a:cs typeface="Arial"/>
              </a:rPr>
              <a:t>COMPORTAMENTO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40" b="1">
                <a:solidFill>
                  <a:srgbClr val="4A9BB3"/>
                </a:solidFill>
                <a:latin typeface="Arial"/>
                <a:cs typeface="Arial"/>
              </a:rPr>
              <a:t>D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A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40" b="1">
                <a:solidFill>
                  <a:srgbClr val="4A9BB3"/>
                </a:solidFill>
                <a:latin typeface="Arial"/>
                <a:cs typeface="Arial"/>
              </a:rPr>
              <a:t>RN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A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CONFORME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A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INTENSIDADE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80" b="1">
                <a:solidFill>
                  <a:srgbClr val="4A9BB3"/>
                </a:solidFill>
                <a:latin typeface="Arial"/>
                <a:cs typeface="Arial"/>
              </a:rPr>
              <a:t>DO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20" b="1">
                <a:solidFill>
                  <a:srgbClr val="4A9BB3"/>
                </a:solidFill>
                <a:latin typeface="Arial"/>
                <a:cs typeface="Arial"/>
              </a:rPr>
              <a:t>RUÍDO</a:t>
            </a:r>
            <a:r>
              <a:rPr dirty="0" sz="2500" spc="-10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AUMENTA.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APLICAÇÃO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40" b="1">
                <a:solidFill>
                  <a:srgbClr val="4A9BB3"/>
                </a:solidFill>
                <a:latin typeface="Arial"/>
                <a:cs typeface="Arial"/>
              </a:rPr>
              <a:t>D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E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DIFERENTES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25" b="1">
                <a:solidFill>
                  <a:srgbClr val="4A9BB3"/>
                </a:solidFill>
                <a:latin typeface="Arial"/>
                <a:cs typeface="Arial"/>
              </a:rPr>
              <a:t>DESVIOS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20" b="1">
                <a:solidFill>
                  <a:srgbClr val="4A9BB3"/>
                </a:solidFill>
                <a:latin typeface="Arial"/>
                <a:cs typeface="Arial"/>
              </a:rPr>
              <a:t>PADRÃO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E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OBSERVAÇÃO</a:t>
            </a:r>
            <a:r>
              <a:rPr dirty="0" sz="2500" spc="-275" b="1">
                <a:solidFill>
                  <a:srgbClr val="4A9BB3"/>
                </a:solidFill>
                <a:latin typeface="Arial"/>
                <a:cs typeface="Arial"/>
              </a:rPr>
              <a:t> </a:t>
            </a:r>
            <a:r>
              <a:rPr dirty="0" sz="2500" spc="-140" b="1">
                <a:solidFill>
                  <a:srgbClr val="4A9BB3"/>
                </a:solidFill>
                <a:latin typeface="Arial"/>
                <a:cs typeface="Arial"/>
              </a:rPr>
              <a:t>D</a:t>
            </a:r>
            <a:r>
              <a:rPr dirty="0" sz="2500" b="1">
                <a:solidFill>
                  <a:srgbClr val="4A9BB3"/>
                </a:solidFill>
                <a:latin typeface="Arial"/>
                <a:cs typeface="Arial"/>
              </a:rPr>
              <a:t>A </a:t>
            </a:r>
            <a:r>
              <a:rPr dirty="0" sz="2500" spc="-130" b="1">
                <a:solidFill>
                  <a:srgbClr val="4A9BB3"/>
                </a:solidFill>
                <a:latin typeface="Arial"/>
                <a:cs typeface="Arial"/>
              </a:rPr>
              <a:t>ROBUSTEZ.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341" y="2715615"/>
            <a:ext cx="7165619" cy="65426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4637" y="2715615"/>
            <a:ext cx="7662367" cy="63700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246" y="2301697"/>
            <a:ext cx="14343507" cy="69566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341" y="2075878"/>
            <a:ext cx="7207338" cy="613524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2107476"/>
            <a:ext cx="7342746" cy="610365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9789" y="2280704"/>
            <a:ext cx="13528421" cy="6544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341" y="2109546"/>
            <a:ext cx="7564247" cy="65808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3525" y="2092667"/>
            <a:ext cx="7949133" cy="659777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4399" y="2440800"/>
            <a:ext cx="13219176" cy="64113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341" y="2721076"/>
            <a:ext cx="6807403" cy="615866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72486" y="2721076"/>
            <a:ext cx="7265847" cy="61214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9157" y="2889529"/>
            <a:ext cx="13131419" cy="636875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536380"/>
            <a:ext cx="7601610" cy="672191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2536380"/>
            <a:ext cx="8092033" cy="672191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5502" y="2102916"/>
            <a:ext cx="14356968" cy="690930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55878" y="0"/>
            <a:ext cx="4532121" cy="493441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73360" y="4649037"/>
            <a:ext cx="3273679" cy="563796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12996" y="3431476"/>
            <a:ext cx="7933690" cy="5922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620">
              <a:lnSpc>
                <a:spcPct val="117200"/>
              </a:lnSpc>
              <a:spcBef>
                <a:spcPts val="100"/>
              </a:spcBef>
            </a:pPr>
            <a:r>
              <a:rPr dirty="0" sz="2750">
                <a:latin typeface="Arial"/>
                <a:cs typeface="Arial"/>
              </a:rPr>
              <a:t>•Redes</a:t>
            </a:r>
            <a:r>
              <a:rPr dirty="0" sz="2750" spc="6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Neurais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Artificiais</a:t>
            </a:r>
            <a:r>
              <a:rPr dirty="0" sz="2750" spc="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(RNAs)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são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amplamente </a:t>
            </a:r>
            <a:r>
              <a:rPr dirty="0" sz="2750">
                <a:latin typeface="Arial"/>
                <a:cs typeface="Arial"/>
              </a:rPr>
              <a:t>utilizadas</a:t>
            </a:r>
            <a:r>
              <a:rPr dirty="0" sz="2750" spc="-2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em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reconhecimento</a:t>
            </a:r>
            <a:r>
              <a:rPr dirty="0" sz="2750" spc="-2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de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padrões.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750">
              <a:latin typeface="Arial"/>
              <a:cs typeface="Arial"/>
            </a:endParaRPr>
          </a:p>
          <a:p>
            <a:pPr algn="just" marL="12700" marR="5080">
              <a:lnSpc>
                <a:spcPct val="117200"/>
              </a:lnSpc>
              <a:spcBef>
                <a:spcPts val="5"/>
              </a:spcBef>
            </a:pPr>
            <a:r>
              <a:rPr dirty="0" sz="2750">
                <a:latin typeface="Arial"/>
                <a:cs typeface="Arial"/>
              </a:rPr>
              <a:t>•O</a:t>
            </a:r>
            <a:r>
              <a:rPr dirty="0" sz="2750" spc="58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MNIST</a:t>
            </a:r>
            <a:r>
              <a:rPr dirty="0" sz="2750" spc="59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é</a:t>
            </a:r>
            <a:r>
              <a:rPr dirty="0" sz="2750" spc="59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um</a:t>
            </a:r>
            <a:r>
              <a:rPr dirty="0" sz="2750" spc="59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benchmark</a:t>
            </a:r>
            <a:r>
              <a:rPr dirty="0" sz="2750" spc="59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clássico</a:t>
            </a:r>
            <a:r>
              <a:rPr dirty="0" sz="2750" spc="590">
                <a:latin typeface="Arial"/>
                <a:cs typeface="Arial"/>
              </a:rPr>
              <a:t>  </a:t>
            </a:r>
            <a:r>
              <a:rPr dirty="0" sz="2750" spc="-20">
                <a:latin typeface="Arial"/>
                <a:cs typeface="Arial"/>
              </a:rPr>
              <a:t>para </a:t>
            </a:r>
            <a:r>
              <a:rPr dirty="0" sz="2750">
                <a:latin typeface="Arial"/>
                <a:cs typeface="Arial"/>
              </a:rPr>
              <a:t>classificação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de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dígitos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manuscritos.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750">
              <a:latin typeface="Arial"/>
              <a:cs typeface="Arial"/>
            </a:endParaRPr>
          </a:p>
          <a:p>
            <a:pPr algn="just" marL="12700" marR="5715">
              <a:lnSpc>
                <a:spcPct val="117200"/>
              </a:lnSpc>
            </a:pPr>
            <a:r>
              <a:rPr dirty="0" sz="2750">
                <a:latin typeface="Arial"/>
                <a:cs typeface="Arial"/>
              </a:rPr>
              <a:t>•Em</a:t>
            </a:r>
            <a:r>
              <a:rPr dirty="0" sz="2750" spc="45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aplicações</a:t>
            </a:r>
            <a:r>
              <a:rPr dirty="0" sz="2750" spc="45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reais,</a:t>
            </a:r>
            <a:r>
              <a:rPr dirty="0" sz="2750" spc="45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os</a:t>
            </a:r>
            <a:r>
              <a:rPr dirty="0" sz="2750" spc="45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dados</a:t>
            </a:r>
            <a:r>
              <a:rPr dirty="0" sz="2750" spc="45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de</a:t>
            </a:r>
            <a:r>
              <a:rPr dirty="0" sz="2750" spc="450">
                <a:latin typeface="Arial"/>
                <a:cs typeface="Arial"/>
              </a:rPr>
              <a:t>  </a:t>
            </a:r>
            <a:r>
              <a:rPr dirty="0" sz="2750" spc="-10">
                <a:latin typeface="Arial"/>
                <a:cs typeface="Arial"/>
              </a:rPr>
              <a:t>entrada </a:t>
            </a:r>
            <a:r>
              <a:rPr dirty="0" sz="2750">
                <a:latin typeface="Arial"/>
                <a:cs typeface="Arial"/>
              </a:rPr>
              <a:t>frequentemente</a:t>
            </a:r>
            <a:r>
              <a:rPr dirty="0" sz="2750" spc="59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contêm</a:t>
            </a:r>
            <a:r>
              <a:rPr dirty="0" sz="2750" spc="625">
                <a:latin typeface="Arial"/>
                <a:cs typeface="Arial"/>
              </a:rPr>
              <a:t>  </a:t>
            </a:r>
            <a:r>
              <a:rPr dirty="0" sz="2750" b="1">
                <a:latin typeface="Arial"/>
                <a:cs typeface="Arial"/>
              </a:rPr>
              <a:t>ruídos</a:t>
            </a:r>
            <a:r>
              <a:rPr dirty="0" sz="2750" spc="610" b="1">
                <a:latin typeface="Arial"/>
                <a:cs typeface="Arial"/>
              </a:rPr>
              <a:t>  </a:t>
            </a:r>
            <a:r>
              <a:rPr dirty="0" sz="2750" spc="-10">
                <a:latin typeface="Arial"/>
                <a:cs typeface="Arial"/>
              </a:rPr>
              <a:t>(imperfeições, </a:t>
            </a:r>
            <a:r>
              <a:rPr dirty="0" sz="2750">
                <a:latin typeface="Arial"/>
                <a:cs typeface="Arial"/>
              </a:rPr>
              <a:t>distorções,</a:t>
            </a:r>
            <a:r>
              <a:rPr dirty="0" sz="2750" spc="-4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interferências).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750">
              <a:latin typeface="Arial"/>
              <a:cs typeface="Arial"/>
            </a:endParaRPr>
          </a:p>
          <a:p>
            <a:pPr algn="just" marL="12700" marR="7620">
              <a:lnSpc>
                <a:spcPct val="117200"/>
              </a:lnSpc>
            </a:pPr>
            <a:r>
              <a:rPr dirty="0" sz="2750">
                <a:latin typeface="Arial"/>
                <a:cs typeface="Arial"/>
              </a:rPr>
              <a:t>•A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robustez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do</a:t>
            </a:r>
            <a:r>
              <a:rPr dirty="0" sz="2750" spc="18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modelo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frente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a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ruídos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é</a:t>
            </a:r>
            <a:r>
              <a:rPr dirty="0" sz="2750" spc="17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essencial </a:t>
            </a:r>
            <a:r>
              <a:rPr dirty="0" sz="2750">
                <a:latin typeface="Arial"/>
                <a:cs typeface="Arial"/>
              </a:rPr>
              <a:t>para</a:t>
            </a:r>
            <a:r>
              <a:rPr dirty="0" sz="2750" spc="-4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garantir</a:t>
            </a:r>
            <a:r>
              <a:rPr dirty="0" sz="2750" spc="-3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desempenho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confiável.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02651"/>
            <a:ext cx="3769995" cy="1267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50" spc="-434">
                <a:solidFill>
                  <a:srgbClr val="000000"/>
                </a:solidFill>
              </a:rPr>
              <a:t>Contexto</a:t>
            </a:r>
            <a:endParaRPr sz="8150"/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55878" y="5353430"/>
            <a:ext cx="4532121" cy="493356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73360" y="371570"/>
            <a:ext cx="3273679" cy="386948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49703" y="0"/>
            <a:ext cx="489778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8131" y="2061603"/>
            <a:ext cx="7812658" cy="735365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2061603"/>
            <a:ext cx="8715451" cy="73536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18641" y="648246"/>
            <a:ext cx="1194498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65"/>
              <a:t> </a:t>
            </a:r>
            <a:r>
              <a:rPr dirty="0" spc="-229"/>
              <a:t>Avaliação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59"/>
              <a:t> </a:t>
            </a:r>
            <a:r>
              <a:rPr dirty="0" spc="-200"/>
              <a:t>Ruído</a:t>
            </a:r>
            <a:r>
              <a:rPr dirty="0" spc="-465"/>
              <a:t> </a:t>
            </a:r>
            <a:r>
              <a:rPr dirty="0" spc="-229"/>
              <a:t>Gaussiano</a:t>
            </a:r>
            <a:r>
              <a:rPr dirty="0" spc="-459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5"/>
              <a:t>0.5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1905" y="2239657"/>
            <a:ext cx="14104239" cy="68228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/>
              <a:t>Resultados:</a:t>
            </a:r>
            <a:r>
              <a:rPr dirty="0" spc="-475"/>
              <a:t> </a:t>
            </a:r>
            <a:r>
              <a:rPr dirty="0" spc="-215"/>
              <a:t>Erros</a:t>
            </a:r>
            <a:r>
              <a:rPr dirty="0" spc="-465"/>
              <a:t> </a:t>
            </a:r>
            <a:r>
              <a:rPr dirty="0" spc="-185"/>
              <a:t>com</a:t>
            </a:r>
            <a:r>
              <a:rPr dirty="0" spc="-465"/>
              <a:t> </a:t>
            </a:r>
            <a:r>
              <a:rPr dirty="0" spc="-200"/>
              <a:t>Ruído</a:t>
            </a:r>
            <a:r>
              <a:rPr dirty="0" spc="-459"/>
              <a:t> </a:t>
            </a:r>
            <a:r>
              <a:rPr dirty="0" spc="-229"/>
              <a:t>Gaussiano</a:t>
            </a:r>
            <a:r>
              <a:rPr dirty="0" spc="-465"/>
              <a:t> </a:t>
            </a:r>
            <a:r>
              <a:rPr dirty="0"/>
              <a:t>σ</a:t>
            </a:r>
            <a:r>
              <a:rPr dirty="0" spc="-465"/>
              <a:t> </a:t>
            </a:r>
            <a:r>
              <a:rPr dirty="0"/>
              <a:t>=</a:t>
            </a:r>
            <a:r>
              <a:rPr dirty="0" spc="-459"/>
              <a:t> </a:t>
            </a:r>
            <a:r>
              <a:rPr dirty="0" spc="-60"/>
              <a:t>0.5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17661" y="1206868"/>
            <a:ext cx="4542155" cy="12903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300" spc="-430">
                <a:solidFill>
                  <a:srgbClr val="000000"/>
                </a:solidFill>
              </a:rPr>
              <a:t>Conclusão</a:t>
            </a:r>
            <a:endParaRPr sz="83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7564" y="0"/>
            <a:ext cx="4897780" cy="152915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11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dirty="0" spc="125" b="0">
                <a:latin typeface="Segoe UI Symbol"/>
                <a:cs typeface="Segoe UI Symbol"/>
              </a:rPr>
              <a:t>🧠</a:t>
            </a:r>
            <a:r>
              <a:rPr dirty="0" spc="125"/>
              <a:t>Resumo</a:t>
            </a:r>
            <a:r>
              <a:rPr dirty="0"/>
              <a:t> dos </a:t>
            </a:r>
            <a:r>
              <a:rPr dirty="0" spc="-10"/>
              <a:t>Resultados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A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rede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neural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MLPapresentou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boa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robustez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ruídos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leves(σ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≤</a:t>
            </a:r>
            <a:r>
              <a:rPr dirty="0" spc="-20" b="0">
                <a:latin typeface="Arial"/>
                <a:cs typeface="Arial"/>
              </a:rPr>
              <a:t> 0.2)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Acurácia</a:t>
            </a:r>
            <a:r>
              <a:rPr dirty="0" spc="-3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decai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progressivamente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conforme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desvio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padrão</a:t>
            </a:r>
            <a:r>
              <a:rPr dirty="0" spc="-3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aumenta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treinamento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ruído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leve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(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data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augmentation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σ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=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0.1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)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melhorou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10" b="0">
                <a:latin typeface="Arial"/>
                <a:cs typeface="Arial"/>
              </a:rPr>
              <a:t> generalização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A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função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ativação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ReLUe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128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neurônios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ocultos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tiveram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melhor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desempenho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GridSearch</a:t>
            </a:r>
          </a:p>
          <a:p>
            <a:pPr>
              <a:lnSpc>
                <a:spcPct val="100000"/>
              </a:lnSpc>
              <a:spcBef>
                <a:spcPts val="210"/>
              </a:spcBef>
              <a:buFont typeface="Arial"/>
              <a:buChar char="•"/>
            </a:pPr>
          </a:p>
          <a:p>
            <a:pPr marL="12700">
              <a:lnSpc>
                <a:spcPct val="100000"/>
              </a:lnSpc>
            </a:pPr>
            <a:r>
              <a:rPr dirty="0" spc="-10" b="0">
                <a:latin typeface="Segoe UI Symbol"/>
                <a:cs typeface="Segoe UI Symbol"/>
              </a:rPr>
              <a:t>⚠</a:t>
            </a:r>
            <a:r>
              <a:rPr dirty="0" spc="-10"/>
              <a:t>Limitações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Apenas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uma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arquitetura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MLP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testada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(sem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convoluções)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Treinamento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ruído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fixo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(σ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=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0.1)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pode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limitar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adaptação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ruídos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maiores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Tempo</a:t>
            </a:r>
            <a:r>
              <a:rPr dirty="0" spc="-3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computacional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limitou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número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épocas</a:t>
            </a:r>
            <a:r>
              <a:rPr dirty="0" spc="-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e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variações</a:t>
            </a:r>
          </a:p>
          <a:p>
            <a:pPr>
              <a:lnSpc>
                <a:spcPct val="100000"/>
              </a:lnSpc>
              <a:spcBef>
                <a:spcPts val="300"/>
              </a:spcBef>
              <a:buFont typeface="Arial"/>
              <a:buChar char="•"/>
            </a:pPr>
          </a:p>
          <a:p>
            <a:pPr marL="12700">
              <a:lnSpc>
                <a:spcPct val="100000"/>
              </a:lnSpc>
            </a:pPr>
            <a:r>
              <a:rPr dirty="0" spc="55" b="0">
                <a:latin typeface="Segoe UI Symbol"/>
                <a:cs typeface="Segoe UI Symbol"/>
              </a:rPr>
              <a:t>🚀</a:t>
            </a:r>
            <a:r>
              <a:rPr dirty="0" spc="55" b="0">
                <a:latin typeface="Arial"/>
                <a:cs typeface="Arial"/>
              </a:rPr>
              <a:t>Melhorias</a:t>
            </a:r>
            <a:r>
              <a:rPr dirty="0" spc="4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Futuras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Testar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arquiteturas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mais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profundas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ou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convolucionais</a:t>
            </a:r>
            <a:r>
              <a:rPr dirty="0" spc="-10" b="0">
                <a:latin typeface="Arial"/>
                <a:cs typeface="Arial"/>
              </a:rPr>
              <a:t> (CNNs)</a:t>
            </a:r>
          </a:p>
          <a:p>
            <a:pPr marL="508634" indent="-247650">
              <a:lnSpc>
                <a:spcPct val="100000"/>
              </a:lnSpc>
              <a:spcBef>
                <a:spcPts val="459"/>
              </a:spcBef>
              <a:buChar char="•"/>
              <a:tabLst>
                <a:tab pos="508634" algn="l"/>
              </a:tabLst>
            </a:pPr>
            <a:r>
              <a:rPr dirty="0" b="0">
                <a:latin typeface="Arial"/>
                <a:cs typeface="Arial"/>
              </a:rPr>
              <a:t>Realizar</a:t>
            </a:r>
            <a:r>
              <a:rPr dirty="0" spc="-2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data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augmentation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com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ruídos</a:t>
            </a:r>
            <a:r>
              <a:rPr dirty="0" spc="-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variáveis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durante</a:t>
            </a:r>
            <a:r>
              <a:rPr dirty="0" spc="-1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</a:t>
            </a:r>
            <a:r>
              <a:rPr dirty="0" spc="-10" b="0">
                <a:latin typeface="Arial"/>
                <a:cs typeface="Arial"/>
              </a:rPr>
              <a:t> treinamento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1583" y="4649978"/>
            <a:ext cx="505206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509">
                <a:solidFill>
                  <a:srgbClr val="FFFFFF"/>
                </a:solidFill>
              </a:rPr>
              <a:t>Ob</a:t>
            </a:r>
            <a:r>
              <a:rPr dirty="0" sz="9000" spc="-515">
                <a:solidFill>
                  <a:srgbClr val="FFFFFF"/>
                </a:solidFill>
              </a:rPr>
              <a:t>ri</a:t>
            </a:r>
            <a:r>
              <a:rPr dirty="0" sz="9000" spc="-509">
                <a:solidFill>
                  <a:srgbClr val="FFFFFF"/>
                </a:solidFill>
              </a:rPr>
              <a:t>gado!!</a:t>
            </a:r>
            <a:r>
              <a:rPr dirty="0" sz="9000" spc="-15">
                <a:solidFill>
                  <a:srgbClr val="FFFFFF"/>
                </a:solidFill>
              </a:rPr>
              <a:t>!</a:t>
            </a:r>
            <a:endParaRPr sz="90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0852"/>
            <a:ext cx="3477590" cy="26804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10358" y="8185163"/>
            <a:ext cx="3477640" cy="21018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703" y="0"/>
            <a:ext cx="4897780" cy="10287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0229" y="4189755"/>
            <a:ext cx="8064995" cy="543379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222533" y="3408972"/>
            <a:ext cx="7932420" cy="4939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7200"/>
              </a:lnSpc>
              <a:spcBef>
                <a:spcPts val="100"/>
              </a:spcBef>
            </a:pPr>
            <a:r>
              <a:rPr dirty="0" sz="2750">
                <a:latin typeface="Arial"/>
                <a:cs typeface="Arial"/>
              </a:rPr>
              <a:t>•RNAs</a:t>
            </a:r>
            <a:r>
              <a:rPr dirty="0" sz="2750" spc="60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padrão</a:t>
            </a:r>
            <a:r>
              <a:rPr dirty="0" sz="2750" spc="59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(MLP)</a:t>
            </a:r>
            <a:r>
              <a:rPr dirty="0" sz="2750" spc="60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tendem</a:t>
            </a:r>
            <a:r>
              <a:rPr dirty="0" sz="2750" spc="60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a</a:t>
            </a:r>
            <a:r>
              <a:rPr dirty="0" sz="2750" spc="60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ter</a:t>
            </a:r>
            <a:r>
              <a:rPr dirty="0" sz="2750" spc="595">
                <a:latin typeface="Arial"/>
                <a:cs typeface="Arial"/>
              </a:rPr>
              <a:t>  </a:t>
            </a:r>
            <a:r>
              <a:rPr dirty="0" sz="2750" spc="-10">
                <a:latin typeface="Arial"/>
                <a:cs typeface="Arial"/>
              </a:rPr>
              <a:t>queda </a:t>
            </a:r>
            <a:r>
              <a:rPr dirty="0" sz="2750">
                <a:latin typeface="Arial"/>
                <a:cs typeface="Arial"/>
              </a:rPr>
              <a:t>significativa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de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desempenho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quando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submetidas</a:t>
            </a:r>
            <a:r>
              <a:rPr dirty="0" sz="2750" spc="70">
                <a:latin typeface="Arial"/>
                <a:cs typeface="Arial"/>
              </a:rPr>
              <a:t> </a:t>
            </a:r>
            <a:r>
              <a:rPr dirty="0" sz="2750" spc="-50">
                <a:latin typeface="Arial"/>
                <a:cs typeface="Arial"/>
              </a:rPr>
              <a:t>a </a:t>
            </a:r>
            <a:r>
              <a:rPr dirty="0" sz="2750" spc="-10">
                <a:latin typeface="Arial"/>
                <a:cs typeface="Arial"/>
              </a:rPr>
              <a:t>ruídos.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750">
              <a:latin typeface="Arial"/>
              <a:cs typeface="Arial"/>
            </a:endParaRPr>
          </a:p>
          <a:p>
            <a:pPr algn="just" marL="12700" marR="5080">
              <a:lnSpc>
                <a:spcPct val="117200"/>
              </a:lnSpc>
              <a:spcBef>
                <a:spcPts val="5"/>
              </a:spcBef>
            </a:pPr>
            <a:r>
              <a:rPr dirty="0" sz="2750">
                <a:latin typeface="Arial"/>
                <a:cs typeface="Arial"/>
              </a:rPr>
              <a:t>•Compreender</a:t>
            </a:r>
            <a:r>
              <a:rPr dirty="0" sz="2750" spc="18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essa</a:t>
            </a:r>
            <a:r>
              <a:rPr dirty="0" sz="2750" spc="19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relação</a:t>
            </a:r>
            <a:r>
              <a:rPr dirty="0" sz="2750" spc="19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é</a:t>
            </a:r>
            <a:r>
              <a:rPr dirty="0" sz="2750" spc="19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importante</a:t>
            </a:r>
            <a:r>
              <a:rPr dirty="0" sz="2750" spc="190">
                <a:latin typeface="Arial"/>
                <a:cs typeface="Arial"/>
              </a:rPr>
              <a:t>  </a:t>
            </a:r>
            <a:r>
              <a:rPr dirty="0" sz="2750" spc="-20">
                <a:latin typeface="Arial"/>
                <a:cs typeface="Arial"/>
              </a:rPr>
              <a:t>para </a:t>
            </a:r>
            <a:r>
              <a:rPr dirty="0" sz="2750">
                <a:latin typeface="Arial"/>
                <a:cs typeface="Arial"/>
              </a:rPr>
              <a:t>projetar</a:t>
            </a:r>
            <a:r>
              <a:rPr dirty="0" sz="2750" spc="-1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modelos</a:t>
            </a:r>
            <a:r>
              <a:rPr dirty="0" sz="2750" spc="-1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mais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confiáveis</a:t>
            </a:r>
            <a:r>
              <a:rPr dirty="0" sz="2750" spc="-1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e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generalizáveis.</a:t>
            </a:r>
            <a:endParaRPr sz="2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endParaRPr sz="2750">
              <a:latin typeface="Arial"/>
              <a:cs typeface="Arial"/>
            </a:endParaRPr>
          </a:p>
          <a:p>
            <a:pPr algn="just" marL="12700" marR="5080">
              <a:lnSpc>
                <a:spcPct val="117200"/>
              </a:lnSpc>
            </a:pPr>
            <a:r>
              <a:rPr dirty="0" sz="2750">
                <a:latin typeface="Arial"/>
                <a:cs typeface="Arial"/>
              </a:rPr>
              <a:t>•Estudar</a:t>
            </a:r>
            <a:r>
              <a:rPr dirty="0" sz="2750" spc="14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essa</a:t>
            </a:r>
            <a:r>
              <a:rPr dirty="0" sz="2750" spc="140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robustez</a:t>
            </a:r>
            <a:r>
              <a:rPr dirty="0" sz="2750" spc="14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pode</a:t>
            </a:r>
            <a:r>
              <a:rPr dirty="0" sz="2750" spc="14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ajudar</a:t>
            </a:r>
            <a:r>
              <a:rPr dirty="0" sz="2750" spc="145">
                <a:latin typeface="Arial"/>
                <a:cs typeface="Arial"/>
              </a:rPr>
              <a:t>  </a:t>
            </a:r>
            <a:r>
              <a:rPr dirty="0" sz="2750">
                <a:latin typeface="Arial"/>
                <a:cs typeface="Arial"/>
              </a:rPr>
              <a:t>em</a:t>
            </a:r>
            <a:r>
              <a:rPr dirty="0" sz="2750" spc="140">
                <a:latin typeface="Arial"/>
                <a:cs typeface="Arial"/>
              </a:rPr>
              <a:t>  </a:t>
            </a:r>
            <a:r>
              <a:rPr dirty="0" sz="2750" spc="-10">
                <a:latin typeface="Arial"/>
                <a:cs typeface="Arial"/>
              </a:rPr>
              <a:t>áreas </a:t>
            </a:r>
            <a:r>
              <a:rPr dirty="0" sz="2750">
                <a:latin typeface="Arial"/>
                <a:cs typeface="Arial"/>
              </a:rPr>
              <a:t>como</a:t>
            </a:r>
            <a:r>
              <a:rPr dirty="0" sz="2750" spc="67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OCR,</a:t>
            </a:r>
            <a:r>
              <a:rPr dirty="0" sz="2750" spc="68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sistemas</a:t>
            </a:r>
            <a:r>
              <a:rPr dirty="0" sz="2750" spc="68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embarcados,</a:t>
            </a:r>
            <a:r>
              <a:rPr dirty="0" sz="2750" spc="68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e</a:t>
            </a:r>
            <a:r>
              <a:rPr dirty="0" sz="2750" spc="68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aplicações críticas.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1702651"/>
            <a:ext cx="5440045" cy="1267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50" spc="-450">
                <a:solidFill>
                  <a:srgbClr val="000000"/>
                </a:solidFill>
              </a:rPr>
              <a:t>Problemática</a:t>
            </a:r>
            <a:endParaRPr sz="81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29261" y="0"/>
            <a:ext cx="6158865" cy="2382520"/>
          </a:xfrm>
          <a:custGeom>
            <a:avLst/>
            <a:gdLst/>
            <a:ahLst/>
            <a:cxnLst/>
            <a:rect l="l" t="t" r="r" b="b"/>
            <a:pathLst>
              <a:path w="6158865" h="2382520">
                <a:moveTo>
                  <a:pt x="6158738" y="2382304"/>
                </a:moveTo>
                <a:lnTo>
                  <a:pt x="0" y="2382304"/>
                </a:lnTo>
                <a:lnTo>
                  <a:pt x="0" y="0"/>
                </a:lnTo>
                <a:lnTo>
                  <a:pt x="6158738" y="0"/>
                </a:lnTo>
                <a:lnTo>
                  <a:pt x="6158738" y="2382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904" y="8946794"/>
            <a:ext cx="4897780" cy="13402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6838" y="0"/>
            <a:ext cx="4375645" cy="206976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5854" y="3573945"/>
            <a:ext cx="6356959" cy="635695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702651"/>
            <a:ext cx="6417310" cy="1267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50" spc="-415">
                <a:solidFill>
                  <a:srgbClr val="000000"/>
                </a:solidFill>
              </a:rPr>
              <a:t>Dataset</a:t>
            </a:r>
            <a:r>
              <a:rPr dirty="0" sz="8150" spc="-900">
                <a:solidFill>
                  <a:srgbClr val="000000"/>
                </a:solidFill>
              </a:rPr>
              <a:t> </a:t>
            </a:r>
            <a:r>
              <a:rPr dirty="0" sz="8150" spc="-405">
                <a:solidFill>
                  <a:srgbClr val="000000"/>
                </a:solidFill>
              </a:rPr>
              <a:t>MNIST</a:t>
            </a:r>
            <a:endParaRPr sz="8150"/>
          </a:p>
        </p:txBody>
      </p:sp>
      <p:sp>
        <p:nvSpPr>
          <p:cNvPr id="8" name="object 8" descr=""/>
          <p:cNvSpPr txBox="1"/>
          <p:nvPr/>
        </p:nvSpPr>
        <p:spPr>
          <a:xfrm>
            <a:off x="1220204" y="3801529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83752" y="3809098"/>
            <a:ext cx="856869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10" b="1">
                <a:latin typeface="Arial"/>
                <a:cs typeface="Arial"/>
              </a:rPr>
              <a:t>70.000</a:t>
            </a:r>
            <a:r>
              <a:rPr dirty="0" sz="4000" spc="-415" b="1">
                <a:latin typeface="Arial"/>
                <a:cs typeface="Arial"/>
              </a:rPr>
              <a:t> </a:t>
            </a:r>
            <a:r>
              <a:rPr dirty="0" sz="4000" spc="-210" b="1">
                <a:latin typeface="Arial"/>
                <a:cs typeface="Arial"/>
              </a:rPr>
              <a:t>imagens</a:t>
            </a:r>
            <a:r>
              <a:rPr dirty="0" sz="4000" spc="-415" b="1">
                <a:latin typeface="Arial"/>
                <a:cs typeface="Arial"/>
              </a:rPr>
              <a:t> </a:t>
            </a:r>
            <a:r>
              <a:rPr dirty="0" sz="4000" spc="-204" b="1">
                <a:latin typeface="Arial"/>
                <a:cs typeface="Arial"/>
              </a:rPr>
              <a:t>28x28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145" b="1">
                <a:latin typeface="Arial"/>
                <a:cs typeface="Arial"/>
              </a:rPr>
              <a:t>em</a:t>
            </a:r>
            <a:r>
              <a:rPr dirty="0" sz="4000" spc="-415" b="1">
                <a:latin typeface="Arial"/>
                <a:cs typeface="Arial"/>
              </a:rPr>
              <a:t> </a:t>
            </a:r>
            <a:r>
              <a:rPr dirty="0" sz="4000" spc="-180" b="1">
                <a:latin typeface="Arial"/>
                <a:cs typeface="Arial"/>
              </a:rPr>
              <a:t>tons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130" b="1">
                <a:latin typeface="Arial"/>
                <a:cs typeface="Arial"/>
              </a:rPr>
              <a:t>de</a:t>
            </a:r>
            <a:r>
              <a:rPr dirty="0" sz="4000" spc="-415" b="1">
                <a:latin typeface="Arial"/>
                <a:cs typeface="Arial"/>
              </a:rPr>
              <a:t> </a:t>
            </a:r>
            <a:r>
              <a:rPr dirty="0" sz="4000" spc="-75" b="1">
                <a:latin typeface="Arial"/>
                <a:cs typeface="Arial"/>
              </a:rPr>
              <a:t>cinza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3731" y="5410453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4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97277" y="5418023"/>
            <a:ext cx="51466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40" b="1">
                <a:latin typeface="Arial"/>
                <a:cs typeface="Arial"/>
              </a:rPr>
              <a:t>10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220" b="1">
                <a:latin typeface="Arial"/>
                <a:cs typeface="Arial"/>
              </a:rPr>
              <a:t>classes: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204" b="1">
                <a:latin typeface="Arial"/>
                <a:cs typeface="Arial"/>
              </a:rPr>
              <a:t>dígitos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30" b="1">
                <a:latin typeface="Arial"/>
                <a:cs typeface="Arial"/>
              </a:rPr>
              <a:t>0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30" b="1">
                <a:latin typeface="Arial"/>
                <a:cs typeface="Arial"/>
              </a:rPr>
              <a:t>a</a:t>
            </a:r>
            <a:r>
              <a:rPr dirty="0" sz="4000" spc="-409" b="1">
                <a:latin typeface="Arial"/>
                <a:cs typeface="Arial"/>
              </a:rPr>
              <a:t> </a:t>
            </a:r>
            <a:r>
              <a:rPr dirty="0" sz="4000" spc="-50" b="1">
                <a:latin typeface="Arial"/>
                <a:cs typeface="Arial"/>
              </a:rPr>
              <a:t>9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33731" y="6902068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47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297277" y="6909637"/>
            <a:ext cx="77216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10" b="1">
                <a:latin typeface="Arial"/>
                <a:cs typeface="Arial"/>
              </a:rPr>
              <a:t>60.000</a:t>
            </a:r>
            <a:r>
              <a:rPr dirty="0" sz="4000" spc="-405" b="1">
                <a:latin typeface="Arial"/>
                <a:cs typeface="Arial"/>
              </a:rPr>
              <a:t> </a:t>
            </a:r>
            <a:r>
              <a:rPr dirty="0" sz="4000" spc="-190" b="1">
                <a:latin typeface="Arial"/>
                <a:cs typeface="Arial"/>
              </a:rPr>
              <a:t>para</a:t>
            </a:r>
            <a:r>
              <a:rPr dirty="0" sz="4000" spc="-400" b="1">
                <a:latin typeface="Arial"/>
                <a:cs typeface="Arial"/>
              </a:rPr>
              <a:t> </a:t>
            </a:r>
            <a:r>
              <a:rPr dirty="0" sz="4000" spc="-204" b="1">
                <a:latin typeface="Arial"/>
                <a:cs typeface="Arial"/>
              </a:rPr>
              <a:t>treino,</a:t>
            </a:r>
            <a:r>
              <a:rPr dirty="0" sz="4000" spc="-400" b="1">
                <a:latin typeface="Arial"/>
                <a:cs typeface="Arial"/>
              </a:rPr>
              <a:t> </a:t>
            </a:r>
            <a:r>
              <a:rPr dirty="0" sz="4000" spc="-210" b="1">
                <a:latin typeface="Arial"/>
                <a:cs typeface="Arial"/>
              </a:rPr>
              <a:t>10.000</a:t>
            </a:r>
            <a:r>
              <a:rPr dirty="0" sz="4000" spc="-400" b="1">
                <a:latin typeface="Arial"/>
                <a:cs typeface="Arial"/>
              </a:rPr>
              <a:t> </a:t>
            </a:r>
            <a:r>
              <a:rPr dirty="0" sz="4000" spc="-190" b="1">
                <a:latin typeface="Arial"/>
                <a:cs typeface="Arial"/>
              </a:rPr>
              <a:t>para</a:t>
            </a:r>
            <a:r>
              <a:rPr dirty="0" sz="4000" spc="-400" b="1">
                <a:latin typeface="Arial"/>
                <a:cs typeface="Arial"/>
              </a:rPr>
              <a:t> </a:t>
            </a:r>
            <a:r>
              <a:rPr dirty="0" sz="4000" spc="-85" b="1">
                <a:latin typeface="Arial"/>
                <a:cs typeface="Arial"/>
              </a:rPr>
              <a:t>teste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29261" y="0"/>
            <a:ext cx="6158865" cy="2382520"/>
          </a:xfrm>
          <a:custGeom>
            <a:avLst/>
            <a:gdLst/>
            <a:ahLst/>
            <a:cxnLst/>
            <a:rect l="l" t="t" r="r" b="b"/>
            <a:pathLst>
              <a:path w="6158865" h="2382520">
                <a:moveTo>
                  <a:pt x="6158738" y="2382304"/>
                </a:moveTo>
                <a:lnTo>
                  <a:pt x="0" y="2382304"/>
                </a:lnTo>
                <a:lnTo>
                  <a:pt x="0" y="0"/>
                </a:lnTo>
                <a:lnTo>
                  <a:pt x="6158738" y="0"/>
                </a:lnTo>
                <a:lnTo>
                  <a:pt x="6158738" y="2382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904" y="8946794"/>
            <a:ext cx="4897780" cy="13402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6838" y="0"/>
            <a:ext cx="4375645" cy="206976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79846" y="2991167"/>
            <a:ext cx="5409628" cy="649155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1702651"/>
            <a:ext cx="6823075" cy="12674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150" spc="-420">
                <a:solidFill>
                  <a:srgbClr val="000000"/>
                </a:solidFill>
              </a:rPr>
              <a:t>Objetivos</a:t>
            </a:r>
            <a:r>
              <a:rPr dirty="0" sz="8150" spc="-894">
                <a:solidFill>
                  <a:srgbClr val="000000"/>
                </a:solidFill>
              </a:rPr>
              <a:t> </a:t>
            </a:r>
            <a:r>
              <a:rPr dirty="0" sz="8150" spc="-405">
                <a:solidFill>
                  <a:srgbClr val="000000"/>
                </a:solidFill>
              </a:rPr>
              <a:t>Gerais</a:t>
            </a:r>
            <a:endParaRPr sz="8150"/>
          </a:p>
        </p:txBody>
      </p:sp>
      <p:sp>
        <p:nvSpPr>
          <p:cNvPr id="8" name="object 8" descr=""/>
          <p:cNvSpPr txBox="1"/>
          <p:nvPr/>
        </p:nvSpPr>
        <p:spPr>
          <a:xfrm>
            <a:off x="1220204" y="3411893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7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297277" y="3345878"/>
            <a:ext cx="794321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0" b="1">
                <a:latin typeface="Arial"/>
                <a:cs typeface="Arial"/>
              </a:rPr>
              <a:t>Avaliar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o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desempenho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10" b="1">
                <a:latin typeface="Arial"/>
                <a:cs typeface="Arial"/>
              </a:rPr>
              <a:t>uma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05" b="1">
                <a:latin typeface="Arial"/>
                <a:cs typeface="Arial"/>
              </a:rPr>
              <a:t>Rede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Neural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40" b="1">
                <a:latin typeface="Arial"/>
                <a:cs typeface="Arial"/>
              </a:rPr>
              <a:t>Artificial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60" b="1">
                <a:latin typeface="Arial"/>
                <a:cs typeface="Arial"/>
              </a:rPr>
              <a:t>(RNA)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297277" y="3669601"/>
            <a:ext cx="8437880" cy="73025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560"/>
              </a:spcBef>
            </a:pPr>
            <a:r>
              <a:rPr dirty="0" sz="2500" spc="-130" b="1">
                <a:latin typeface="Arial"/>
                <a:cs typeface="Arial"/>
              </a:rPr>
              <a:t>frente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a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diferentes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spc="-140" b="1">
                <a:latin typeface="Arial"/>
                <a:cs typeface="Arial"/>
              </a:rPr>
              <a:t>intensidades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ruído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gaussiano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100" b="1">
                <a:latin typeface="Arial"/>
                <a:cs typeface="Arial"/>
              </a:rPr>
              <a:t>nos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dados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75" b="1">
                <a:latin typeface="Arial"/>
                <a:cs typeface="Arial"/>
              </a:rPr>
              <a:t> </a:t>
            </a:r>
            <a:r>
              <a:rPr dirty="0" sz="2500" spc="-10" b="1">
                <a:latin typeface="Arial"/>
                <a:cs typeface="Arial"/>
              </a:rPr>
              <a:t>entrada.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33731" y="4762677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47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297277" y="4773663"/>
            <a:ext cx="7995920" cy="73025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560"/>
              </a:spcBef>
            </a:pPr>
            <a:r>
              <a:rPr dirty="0" sz="2500" spc="-135" b="1">
                <a:latin typeface="Arial"/>
                <a:cs typeface="Arial"/>
              </a:rPr>
              <a:t>Investigar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a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robustez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do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modelo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conforme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o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desvio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padrão </a:t>
            </a:r>
            <a:r>
              <a:rPr dirty="0" sz="2500" spc="-70" b="1">
                <a:latin typeface="Arial"/>
                <a:cs typeface="Arial"/>
              </a:rPr>
              <a:t>do</a:t>
            </a:r>
            <a:r>
              <a:rPr dirty="0" sz="2500" spc="-254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ruído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10" b="1">
                <a:latin typeface="Arial"/>
                <a:cs typeface="Arial"/>
              </a:rPr>
              <a:t>aumenta.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20204" y="6143802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4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283752" y="6154788"/>
            <a:ext cx="7891145" cy="730250"/>
          </a:xfrm>
          <a:prstGeom prst="rect">
            <a:avLst/>
          </a:prstGeom>
        </p:spPr>
        <p:txBody>
          <a:bodyPr wrap="square" lIns="0" tIns="71120" rIns="0" bIns="0" rtlCol="0" vert="horz">
            <a:spAutoFit/>
          </a:bodyPr>
          <a:lstStyle/>
          <a:p>
            <a:pPr marL="12700" marR="5080">
              <a:lnSpc>
                <a:spcPts val="2550"/>
              </a:lnSpc>
              <a:spcBef>
                <a:spcPts val="560"/>
              </a:spcBef>
            </a:pPr>
            <a:r>
              <a:rPr dirty="0" sz="2500" spc="-135" b="1">
                <a:latin typeface="Arial"/>
                <a:cs typeface="Arial"/>
              </a:rPr>
              <a:t>Comparar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resultados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acurácia,</a:t>
            </a:r>
            <a:r>
              <a:rPr dirty="0" sz="2500" spc="-229" b="1">
                <a:latin typeface="Arial"/>
                <a:cs typeface="Arial"/>
              </a:rPr>
              <a:t> </a:t>
            </a:r>
            <a:r>
              <a:rPr dirty="0" sz="2500" spc="-120" b="1">
                <a:latin typeface="Arial"/>
                <a:cs typeface="Arial"/>
              </a:rPr>
              <a:t>curva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140" b="1">
                <a:latin typeface="Arial"/>
                <a:cs typeface="Arial"/>
              </a:rPr>
              <a:t>aprendizado,</a:t>
            </a:r>
            <a:r>
              <a:rPr dirty="0" sz="2500" spc="-225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e </a:t>
            </a:r>
            <a:r>
              <a:rPr dirty="0" sz="2500" spc="-114" b="1">
                <a:latin typeface="Arial"/>
                <a:cs typeface="Arial"/>
              </a:rPr>
              <a:t>erro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predição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para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35" b="1">
                <a:latin typeface="Arial"/>
                <a:cs typeface="Arial"/>
              </a:rPr>
              <a:t>diferentes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níveis</a:t>
            </a:r>
            <a:r>
              <a:rPr dirty="0" sz="2500" spc="-25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de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0" b="1">
                <a:latin typeface="Arial"/>
                <a:cs typeface="Arial"/>
              </a:rPr>
              <a:t>ruído.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233731" y="7524928"/>
            <a:ext cx="657225" cy="741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-10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47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297277" y="7535913"/>
            <a:ext cx="62833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30" b="1">
                <a:latin typeface="Arial"/>
                <a:cs typeface="Arial"/>
              </a:rPr>
              <a:t>Treinar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spc="-110" b="1">
                <a:latin typeface="Arial"/>
                <a:cs typeface="Arial"/>
              </a:rPr>
              <a:t>com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20" b="1">
                <a:latin typeface="Arial"/>
                <a:cs typeface="Arial"/>
              </a:rPr>
              <a:t>dados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ruidosos</a:t>
            </a:r>
            <a:r>
              <a:rPr dirty="0" sz="2500" spc="-245" b="1">
                <a:latin typeface="Arial"/>
                <a:cs typeface="Arial"/>
              </a:rPr>
              <a:t> </a:t>
            </a:r>
            <a:r>
              <a:rPr dirty="0" sz="2500" b="1">
                <a:latin typeface="Arial"/>
                <a:cs typeface="Arial"/>
              </a:rPr>
              <a:t>e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avaliar</a:t>
            </a:r>
            <a:r>
              <a:rPr dirty="0" sz="2500" spc="-240" b="1">
                <a:latin typeface="Arial"/>
                <a:cs typeface="Arial"/>
              </a:rPr>
              <a:t> </a:t>
            </a:r>
            <a:r>
              <a:rPr dirty="0" sz="2500" spc="-100" b="1">
                <a:latin typeface="Arial"/>
                <a:cs typeface="Arial"/>
              </a:rPr>
              <a:t>métricas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703" y="0"/>
            <a:ext cx="4897780" cy="10287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5079" y="4037939"/>
            <a:ext cx="7364679" cy="490086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28651" y="4229100"/>
            <a:ext cx="8326120" cy="5922010"/>
          </a:xfrm>
          <a:prstGeom prst="rect">
            <a:avLst/>
          </a:prstGeom>
        </p:spPr>
        <p:txBody>
          <a:bodyPr wrap="square" lIns="0" tIns="85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750">
                <a:latin typeface="Segoe UI Symbol"/>
                <a:cs typeface="Segoe UI Symbol"/>
              </a:rPr>
              <a:t>🛠</a:t>
            </a:r>
            <a:r>
              <a:rPr dirty="0" sz="2750" spc="-15">
                <a:latin typeface="Segoe UI Symbol"/>
                <a:cs typeface="Segoe UI Symbol"/>
              </a:rPr>
              <a:t> </a:t>
            </a:r>
            <a:r>
              <a:rPr dirty="0" sz="2750">
                <a:latin typeface="Arial"/>
                <a:cs typeface="Arial"/>
              </a:rPr>
              <a:t>Descrição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da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Arquitetura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Inicial:</a:t>
            </a:r>
            <a:endParaRPr sz="2750">
              <a:latin typeface="Arial"/>
              <a:cs typeface="Arial"/>
            </a:endParaRPr>
          </a:p>
          <a:p>
            <a:pPr marL="608965" indent="-29845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08965" algn="l"/>
              </a:tabLst>
            </a:pPr>
            <a:r>
              <a:rPr dirty="0" sz="2750" b="1">
                <a:latin typeface="Arial"/>
                <a:cs typeface="Arial"/>
              </a:rPr>
              <a:t>Tipo</a:t>
            </a:r>
            <a:r>
              <a:rPr dirty="0" sz="2750" spc="-10" b="1">
                <a:latin typeface="Arial"/>
                <a:cs typeface="Arial"/>
              </a:rPr>
              <a:t> </a:t>
            </a:r>
            <a:r>
              <a:rPr dirty="0" sz="2750" b="1">
                <a:latin typeface="Arial"/>
                <a:cs typeface="Arial"/>
              </a:rPr>
              <a:t>de</a:t>
            </a:r>
            <a:r>
              <a:rPr dirty="0" sz="2750" spc="-10" b="1">
                <a:latin typeface="Arial"/>
                <a:cs typeface="Arial"/>
              </a:rPr>
              <a:t> </a:t>
            </a:r>
            <a:r>
              <a:rPr dirty="0" sz="2750" b="1">
                <a:latin typeface="Arial"/>
                <a:cs typeface="Arial"/>
              </a:rPr>
              <a:t>Rede</a:t>
            </a:r>
            <a:r>
              <a:rPr dirty="0" sz="2750">
                <a:latin typeface="Arial"/>
                <a:cs typeface="Arial"/>
              </a:rPr>
              <a:t>: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MLP</a:t>
            </a:r>
            <a:r>
              <a:rPr dirty="0" sz="2750" spc="-1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(Multilayer</a:t>
            </a:r>
            <a:r>
              <a:rPr dirty="0" sz="2750" spc="-5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Perceptron)</a:t>
            </a:r>
            <a:endParaRPr sz="2750">
              <a:latin typeface="Arial"/>
              <a:cs typeface="Arial"/>
            </a:endParaRPr>
          </a:p>
          <a:p>
            <a:pPr marL="608965" marR="5080" indent="-298450">
              <a:lnSpc>
                <a:spcPct val="117200"/>
              </a:lnSpc>
              <a:spcBef>
                <a:spcPts val="5"/>
              </a:spcBef>
              <a:buFont typeface="Arial"/>
              <a:buChar char="•"/>
              <a:tabLst>
                <a:tab pos="608965" algn="l"/>
              </a:tabLst>
            </a:pPr>
            <a:r>
              <a:rPr dirty="0" sz="2750" b="1">
                <a:latin typeface="Arial"/>
                <a:cs typeface="Arial"/>
              </a:rPr>
              <a:t>Entrada</a:t>
            </a:r>
            <a:r>
              <a:rPr dirty="0" sz="2750">
                <a:latin typeface="Arial"/>
                <a:cs typeface="Arial"/>
              </a:rPr>
              <a:t>: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Imagens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28x28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convertidas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em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vetor</a:t>
            </a:r>
            <a:r>
              <a:rPr dirty="0" sz="2750" spc="-15">
                <a:latin typeface="Arial"/>
                <a:cs typeface="Arial"/>
              </a:rPr>
              <a:t> </a:t>
            </a:r>
            <a:r>
              <a:rPr dirty="0" sz="2750" spc="-25">
                <a:latin typeface="Arial"/>
                <a:cs typeface="Arial"/>
              </a:rPr>
              <a:t>de </a:t>
            </a:r>
            <a:r>
              <a:rPr dirty="0" sz="2750">
                <a:latin typeface="Arial"/>
                <a:cs typeface="Arial"/>
              </a:rPr>
              <a:t>784</a:t>
            </a:r>
            <a:r>
              <a:rPr dirty="0" sz="2750" spc="-10">
                <a:latin typeface="Arial"/>
                <a:cs typeface="Arial"/>
              </a:rPr>
              <a:t> (Flatten)</a:t>
            </a:r>
            <a:endParaRPr sz="2750">
              <a:latin typeface="Arial"/>
              <a:cs typeface="Arial"/>
            </a:endParaRPr>
          </a:p>
          <a:p>
            <a:pPr marL="608965" indent="-29845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08965" algn="l"/>
              </a:tabLst>
            </a:pPr>
            <a:r>
              <a:rPr dirty="0" sz="2750" spc="-10" b="1">
                <a:latin typeface="Arial"/>
                <a:cs typeface="Arial"/>
              </a:rPr>
              <a:t>Camadas:</a:t>
            </a:r>
            <a:endParaRPr sz="2750">
              <a:latin typeface="Arial"/>
              <a:cs typeface="Arial"/>
            </a:endParaRPr>
          </a:p>
          <a:p>
            <a:pPr lvl="1" marL="1203960" indent="-396240">
              <a:lnSpc>
                <a:spcPct val="100000"/>
              </a:lnSpc>
              <a:spcBef>
                <a:spcPts val="570"/>
              </a:spcBef>
              <a:buFont typeface="Segoe UI Symbol"/>
              <a:buChar char="o"/>
              <a:tabLst>
                <a:tab pos="1203960" algn="l"/>
              </a:tabLst>
            </a:pPr>
            <a:r>
              <a:rPr dirty="0" sz="2750">
                <a:latin typeface="Arial"/>
                <a:cs typeface="Arial"/>
              </a:rPr>
              <a:t>Flatten</a:t>
            </a:r>
            <a:r>
              <a:rPr dirty="0" sz="2750" spc="-25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(Entrada:</a:t>
            </a:r>
            <a:r>
              <a:rPr dirty="0" sz="2750" spc="-20">
                <a:latin typeface="Arial"/>
                <a:cs typeface="Arial"/>
              </a:rPr>
              <a:t> 784)</a:t>
            </a:r>
            <a:endParaRPr sz="2750">
              <a:latin typeface="Arial"/>
              <a:cs typeface="Arial"/>
            </a:endParaRPr>
          </a:p>
          <a:p>
            <a:pPr lvl="1" marL="1203960" marR="1420495" indent="-396240">
              <a:lnSpc>
                <a:spcPct val="117200"/>
              </a:lnSpc>
              <a:buFont typeface="Segoe UI Symbol"/>
              <a:buChar char="o"/>
              <a:tabLst>
                <a:tab pos="1205865" algn="l"/>
              </a:tabLst>
            </a:pPr>
            <a:r>
              <a:rPr dirty="0" sz="2750">
                <a:latin typeface="Arial"/>
                <a:cs typeface="Arial"/>
              </a:rPr>
              <a:t>Dense(unidades_ocultas=64</a:t>
            </a:r>
            <a:r>
              <a:rPr dirty="0" sz="2750" spc="-7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ou</a:t>
            </a:r>
            <a:r>
              <a:rPr dirty="0" sz="2750" spc="-55">
                <a:latin typeface="Arial"/>
                <a:cs typeface="Arial"/>
              </a:rPr>
              <a:t> </a:t>
            </a:r>
            <a:r>
              <a:rPr dirty="0" sz="2750" spc="-20">
                <a:latin typeface="Arial"/>
                <a:cs typeface="Arial"/>
              </a:rPr>
              <a:t>128, </a:t>
            </a:r>
            <a:r>
              <a:rPr dirty="0" sz="2750" spc="-20">
                <a:latin typeface="Arial"/>
                <a:cs typeface="Arial"/>
              </a:rPr>
              <a:t>	</a:t>
            </a:r>
            <a:r>
              <a:rPr dirty="0" sz="2750">
                <a:latin typeface="Arial"/>
                <a:cs typeface="Arial"/>
              </a:rPr>
              <a:t>ativação='relu'</a:t>
            </a:r>
            <a:r>
              <a:rPr dirty="0" sz="2750" spc="-30">
                <a:latin typeface="Arial"/>
                <a:cs typeface="Arial"/>
              </a:rPr>
              <a:t> </a:t>
            </a:r>
            <a:r>
              <a:rPr dirty="0" sz="2750">
                <a:latin typeface="Arial"/>
                <a:cs typeface="Arial"/>
              </a:rPr>
              <a:t>ou</a:t>
            </a:r>
            <a:r>
              <a:rPr dirty="0" sz="2750" spc="-30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'tanh')</a:t>
            </a:r>
            <a:endParaRPr sz="2750">
              <a:latin typeface="Arial"/>
              <a:cs typeface="Arial"/>
            </a:endParaRPr>
          </a:p>
          <a:p>
            <a:pPr lvl="1" marL="1203960" indent="-396240">
              <a:lnSpc>
                <a:spcPct val="100000"/>
              </a:lnSpc>
              <a:spcBef>
                <a:spcPts val="570"/>
              </a:spcBef>
              <a:buFont typeface="Segoe UI Symbol"/>
              <a:buChar char="o"/>
              <a:tabLst>
                <a:tab pos="1203960" algn="l"/>
              </a:tabLst>
            </a:pPr>
            <a:r>
              <a:rPr dirty="0" sz="2750">
                <a:latin typeface="Arial"/>
                <a:cs typeface="Arial"/>
              </a:rPr>
              <a:t>Dense(10,</a:t>
            </a:r>
            <a:r>
              <a:rPr dirty="0" sz="2750" spc="-50">
                <a:latin typeface="Arial"/>
                <a:cs typeface="Arial"/>
              </a:rPr>
              <a:t> </a:t>
            </a:r>
            <a:r>
              <a:rPr dirty="0" sz="2750" spc="-10">
                <a:latin typeface="Arial"/>
                <a:cs typeface="Arial"/>
              </a:rPr>
              <a:t>ativação='softmax')</a:t>
            </a:r>
            <a:endParaRPr sz="2750">
              <a:latin typeface="Arial"/>
              <a:cs typeface="Arial"/>
            </a:endParaRPr>
          </a:p>
          <a:p>
            <a:pPr marL="608965" marR="2590800" indent="-298450">
              <a:lnSpc>
                <a:spcPct val="117200"/>
              </a:lnSpc>
              <a:spcBef>
                <a:spcPts val="5"/>
              </a:spcBef>
              <a:buFont typeface="Arial"/>
              <a:buChar char="•"/>
              <a:tabLst>
                <a:tab pos="608965" algn="l"/>
              </a:tabLst>
            </a:pPr>
            <a:r>
              <a:rPr dirty="0" sz="2750" b="1">
                <a:latin typeface="Arial"/>
                <a:cs typeface="Arial"/>
              </a:rPr>
              <a:t>Função</a:t>
            </a:r>
            <a:r>
              <a:rPr dirty="0" sz="2750" spc="-5" b="1">
                <a:latin typeface="Arial"/>
                <a:cs typeface="Arial"/>
              </a:rPr>
              <a:t> </a:t>
            </a:r>
            <a:r>
              <a:rPr dirty="0" sz="2750" b="1">
                <a:latin typeface="Arial"/>
                <a:cs typeface="Arial"/>
              </a:rPr>
              <a:t>de</a:t>
            </a:r>
            <a:r>
              <a:rPr dirty="0" sz="2750" spc="-5" b="1">
                <a:latin typeface="Arial"/>
                <a:cs typeface="Arial"/>
              </a:rPr>
              <a:t> </a:t>
            </a:r>
            <a:r>
              <a:rPr dirty="0" sz="2750" spc="-10" b="1">
                <a:latin typeface="Arial"/>
                <a:cs typeface="Arial"/>
              </a:rPr>
              <a:t>perda</a:t>
            </a:r>
            <a:r>
              <a:rPr dirty="0" sz="2750" spc="-10">
                <a:latin typeface="Arial"/>
                <a:cs typeface="Arial"/>
              </a:rPr>
              <a:t>: sparse_categorical_crossentropy</a:t>
            </a:r>
            <a:endParaRPr sz="2750">
              <a:latin typeface="Arial"/>
              <a:cs typeface="Arial"/>
            </a:endParaRPr>
          </a:p>
          <a:p>
            <a:pPr marL="608965" indent="-29845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608965" algn="l"/>
              </a:tabLst>
            </a:pPr>
            <a:r>
              <a:rPr dirty="0" sz="2750" b="1">
                <a:latin typeface="Arial"/>
                <a:cs typeface="Arial"/>
              </a:rPr>
              <a:t>Otimizador</a:t>
            </a:r>
            <a:r>
              <a:rPr dirty="0" sz="2750">
                <a:latin typeface="Arial"/>
                <a:cs typeface="Arial"/>
              </a:rPr>
              <a:t>:</a:t>
            </a:r>
            <a:r>
              <a:rPr dirty="0" sz="2750" spc="-60">
                <a:latin typeface="Arial"/>
                <a:cs typeface="Arial"/>
              </a:rPr>
              <a:t> </a:t>
            </a:r>
            <a:r>
              <a:rPr dirty="0" sz="2750" spc="-20">
                <a:latin typeface="Arial"/>
                <a:cs typeface="Arial"/>
              </a:rPr>
              <a:t>adam</a:t>
            </a:r>
            <a:endParaRPr sz="27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58860" y="1653488"/>
            <a:ext cx="8265159" cy="2365375"/>
          </a:xfrm>
          <a:prstGeom prst="rect"/>
        </p:spPr>
        <p:txBody>
          <a:bodyPr wrap="square" lIns="0" tIns="169545" rIns="0" bIns="0" rtlCol="0" vert="horz">
            <a:spAutoFit/>
          </a:bodyPr>
          <a:lstStyle/>
          <a:p>
            <a:pPr marL="12700" marR="5080">
              <a:lnSpc>
                <a:spcPts val="8640"/>
              </a:lnSpc>
              <a:spcBef>
                <a:spcPts val="1335"/>
              </a:spcBef>
            </a:pPr>
            <a:r>
              <a:rPr dirty="0" sz="8150" spc="-440">
                <a:solidFill>
                  <a:srgbClr val="000000"/>
                </a:solidFill>
              </a:rPr>
              <a:t>Arquitetura</a:t>
            </a:r>
            <a:r>
              <a:rPr dirty="0" sz="8150" spc="-880">
                <a:solidFill>
                  <a:srgbClr val="000000"/>
                </a:solidFill>
              </a:rPr>
              <a:t> </a:t>
            </a:r>
            <a:r>
              <a:rPr dirty="0" sz="8150" spc="-275">
                <a:solidFill>
                  <a:srgbClr val="000000"/>
                </a:solidFill>
              </a:rPr>
              <a:t>da</a:t>
            </a:r>
            <a:r>
              <a:rPr dirty="0" sz="8150" spc="-875">
                <a:solidFill>
                  <a:srgbClr val="000000"/>
                </a:solidFill>
              </a:rPr>
              <a:t> </a:t>
            </a:r>
            <a:r>
              <a:rPr dirty="0" sz="8150" spc="-409">
                <a:solidFill>
                  <a:srgbClr val="000000"/>
                </a:solidFill>
              </a:rPr>
              <a:t>Rede </a:t>
            </a:r>
            <a:r>
              <a:rPr dirty="0" sz="8150" spc="-415">
                <a:solidFill>
                  <a:srgbClr val="000000"/>
                </a:solidFill>
              </a:rPr>
              <a:t>Neural</a:t>
            </a:r>
            <a:r>
              <a:rPr dirty="0" sz="8150" spc="-875">
                <a:solidFill>
                  <a:srgbClr val="000000"/>
                </a:solidFill>
              </a:rPr>
              <a:t> </a:t>
            </a:r>
            <a:r>
              <a:rPr dirty="0" sz="8150" spc="-400">
                <a:solidFill>
                  <a:srgbClr val="000000"/>
                </a:solidFill>
              </a:rPr>
              <a:t>(MLP)</a:t>
            </a:r>
            <a:endParaRPr sz="81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02723" y="3317024"/>
            <a:ext cx="6436093" cy="67927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11632" y="2290952"/>
            <a:ext cx="6126480" cy="3698240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330835" algn="l"/>
              </a:tabLst>
            </a:pP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Hiperparâmetros</a:t>
            </a:r>
            <a:r>
              <a:rPr dirty="0" sz="29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10" b="1">
                <a:solidFill>
                  <a:srgbClr val="FFFFFF"/>
                </a:solidFill>
                <a:latin typeface="Arial"/>
                <a:cs typeface="Arial"/>
              </a:rPr>
              <a:t>buscados:</a:t>
            </a:r>
            <a:endParaRPr sz="2950">
              <a:latin typeface="Arial"/>
              <a:cs typeface="Arial"/>
            </a:endParaRPr>
          </a:p>
          <a:p>
            <a:pPr marL="543560">
              <a:lnSpc>
                <a:spcPct val="100000"/>
              </a:lnSpc>
              <a:spcBef>
                <a:spcPts val="590"/>
              </a:spcBef>
            </a:pPr>
            <a:r>
              <a:rPr dirty="0" sz="2950" spc="740">
                <a:solidFill>
                  <a:srgbClr val="FFFFFF"/>
                </a:solidFill>
                <a:latin typeface="Segoe UI Symbol"/>
                <a:cs typeface="Segoe UI Symbol"/>
              </a:rPr>
              <a:t>o</a:t>
            </a:r>
            <a:r>
              <a:rPr dirty="0" sz="2950" spc="10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unidades_ocultas:</a:t>
            </a:r>
            <a:r>
              <a:rPr dirty="0" sz="295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[64,</a:t>
            </a:r>
            <a:r>
              <a:rPr dirty="0" sz="295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20">
                <a:solidFill>
                  <a:srgbClr val="FFFFFF"/>
                </a:solidFill>
                <a:latin typeface="Arial"/>
                <a:cs typeface="Arial"/>
              </a:rPr>
              <a:t>128]</a:t>
            </a:r>
            <a:endParaRPr sz="2950">
              <a:latin typeface="Arial"/>
              <a:cs typeface="Arial"/>
            </a:endParaRPr>
          </a:p>
          <a:p>
            <a:pPr marL="543560">
              <a:lnSpc>
                <a:spcPct val="100000"/>
              </a:lnSpc>
              <a:spcBef>
                <a:spcPts val="590"/>
              </a:spcBef>
            </a:pPr>
            <a:r>
              <a:rPr dirty="0" sz="2950" spc="740">
                <a:solidFill>
                  <a:srgbClr val="FFFFFF"/>
                </a:solidFill>
                <a:latin typeface="Segoe UI Symbol"/>
                <a:cs typeface="Segoe UI Symbol"/>
              </a:rPr>
              <a:t>o</a:t>
            </a:r>
            <a:r>
              <a:rPr dirty="0" sz="2950" spc="2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ativação:</a:t>
            </a:r>
            <a:r>
              <a:rPr dirty="0" sz="29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['relu',</a:t>
            </a:r>
            <a:r>
              <a:rPr dirty="0" sz="29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"/>
                <a:cs typeface="Arial"/>
              </a:rPr>
              <a:t>'tanh']</a:t>
            </a:r>
            <a:endParaRPr sz="2950">
              <a:latin typeface="Arial"/>
              <a:cs typeface="Arial"/>
            </a:endParaRPr>
          </a:p>
          <a:p>
            <a:pPr marL="543560">
              <a:lnSpc>
                <a:spcPct val="100000"/>
              </a:lnSpc>
              <a:spcBef>
                <a:spcPts val="595"/>
              </a:spcBef>
            </a:pPr>
            <a:r>
              <a:rPr dirty="0" sz="2950" spc="740">
                <a:solidFill>
                  <a:srgbClr val="FFFFFF"/>
                </a:solidFill>
                <a:latin typeface="Segoe UI Symbol"/>
                <a:cs typeface="Segoe UI Symbol"/>
              </a:rPr>
              <a:t>o</a:t>
            </a:r>
            <a:r>
              <a:rPr dirty="0" sz="2950" spc="3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batch_size:</a:t>
            </a:r>
            <a:r>
              <a:rPr dirty="0" sz="2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[64,</a:t>
            </a:r>
            <a:r>
              <a:rPr dirty="0" sz="2950" spc="-20">
                <a:solidFill>
                  <a:srgbClr val="FFFFFF"/>
                </a:solidFill>
                <a:latin typeface="Arial"/>
                <a:cs typeface="Arial"/>
              </a:rPr>
              <a:t> 128]</a:t>
            </a:r>
            <a:endParaRPr sz="2950">
              <a:latin typeface="Arial"/>
              <a:cs typeface="Arial"/>
            </a:endParaRPr>
          </a:p>
          <a:p>
            <a:pPr marL="543560">
              <a:lnSpc>
                <a:spcPct val="100000"/>
              </a:lnSpc>
              <a:spcBef>
                <a:spcPts val="590"/>
              </a:spcBef>
            </a:pPr>
            <a:r>
              <a:rPr dirty="0" sz="2950" spc="740">
                <a:solidFill>
                  <a:srgbClr val="FFFFFF"/>
                </a:solidFill>
                <a:latin typeface="Segoe UI Symbol"/>
                <a:cs typeface="Segoe UI Symbol"/>
              </a:rPr>
              <a:t>o</a:t>
            </a:r>
            <a:r>
              <a:rPr dirty="0" sz="2950" spc="45">
                <a:solidFill>
                  <a:srgbClr val="FFFFFF"/>
                </a:solidFill>
                <a:latin typeface="Segoe UI Symbol"/>
                <a:cs typeface="Segoe UI Symbo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epochs:</a:t>
            </a:r>
            <a:r>
              <a:rPr dirty="0" sz="29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dirty="0" sz="2950" spc="-10">
                <a:solidFill>
                  <a:srgbClr val="FFFFFF"/>
                </a:solidFill>
                <a:latin typeface="Arial"/>
                <a:cs typeface="Arial"/>
              </a:rPr>
              <a:t> (fixo)</a:t>
            </a:r>
            <a:endParaRPr sz="29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30835" algn="l"/>
              </a:tabLst>
            </a:pP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Validação</a:t>
            </a:r>
            <a:r>
              <a:rPr dirty="0" sz="29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cruzada:</a:t>
            </a:r>
            <a:r>
              <a:rPr dirty="0" sz="2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Arial"/>
                <a:cs typeface="Arial"/>
              </a:rPr>
              <a:t>3-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fold</a:t>
            </a:r>
            <a:r>
              <a:rPr dirty="0" sz="29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"/>
                <a:cs typeface="Arial"/>
              </a:rPr>
              <a:t>(cv=3)</a:t>
            </a:r>
            <a:endParaRPr sz="29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30835" algn="l"/>
                <a:tab pos="2944495" algn="l"/>
                <a:tab pos="4081145" algn="l"/>
                <a:tab pos="5384165" algn="l"/>
              </a:tabLst>
            </a:pPr>
            <a:r>
              <a:rPr dirty="0" sz="2950" spc="-10" b="1">
                <a:solidFill>
                  <a:srgbClr val="FFFFFF"/>
                </a:solidFill>
                <a:latin typeface="Arial"/>
                <a:cs typeface="Arial"/>
              </a:rPr>
              <a:t>Treinamento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950" spc="-25" b="1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950" spc="-10" b="1">
                <a:solidFill>
                  <a:srgbClr val="FFFFFF"/>
                </a:solidFill>
                <a:latin typeface="Arial"/>
                <a:cs typeface="Arial"/>
              </a:rPr>
              <a:t>ruído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950" spc="-20" b="1">
                <a:solidFill>
                  <a:srgbClr val="FFFFFF"/>
                </a:solidFill>
                <a:latin typeface="Arial"/>
                <a:cs typeface="Arial"/>
              </a:rPr>
              <a:t>leve</a:t>
            </a:r>
            <a:endParaRPr sz="29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979726" y="5513832"/>
            <a:ext cx="1336040" cy="474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50" spc="-10" b="1">
                <a:solidFill>
                  <a:srgbClr val="FFFFFF"/>
                </a:solidFill>
                <a:latin typeface="Arial"/>
                <a:cs typeface="Arial"/>
              </a:rPr>
              <a:t>(desvio</a:t>
            </a:r>
            <a:endParaRPr sz="2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2352" y="1134706"/>
            <a:ext cx="7887334" cy="7188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52470" algn="l"/>
                <a:tab pos="4601210" algn="l"/>
                <a:tab pos="5948680" algn="l"/>
              </a:tabLst>
            </a:pPr>
            <a:r>
              <a:rPr dirty="0" sz="4550" spc="-10" b="1">
                <a:solidFill>
                  <a:srgbClr val="FFFFFF"/>
                </a:solidFill>
                <a:latin typeface="Arial"/>
                <a:cs typeface="Arial"/>
              </a:rPr>
              <a:t>Otimização</a:t>
            </a:r>
            <a:r>
              <a:rPr dirty="0" sz="45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550" spc="-25" b="1">
                <a:solidFill>
                  <a:srgbClr val="FFFFFF"/>
                </a:solidFill>
                <a:latin typeface="Arial"/>
                <a:cs typeface="Arial"/>
              </a:rPr>
              <a:t>com</a:t>
            </a:r>
            <a:r>
              <a:rPr dirty="0" sz="45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550" spc="-20" b="1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r>
              <a:rPr dirty="0" sz="45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550" spc="-10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45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32352" y="6038469"/>
            <a:ext cx="9170035" cy="391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46050">
              <a:lnSpc>
                <a:spcPct val="100000"/>
              </a:lnSpc>
              <a:spcBef>
                <a:spcPts val="100"/>
              </a:spcBef>
            </a:pP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padrão</a:t>
            </a:r>
            <a:r>
              <a:rPr dirty="0" sz="29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dirty="0" sz="295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b="1">
                <a:solidFill>
                  <a:srgbClr val="FFFFFF"/>
                </a:solidFill>
                <a:latin typeface="Arial"/>
                <a:cs typeface="Arial"/>
              </a:rPr>
              <a:t>0.1)</a:t>
            </a:r>
            <a:r>
              <a:rPr dirty="0" sz="29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para</a:t>
            </a:r>
            <a:r>
              <a:rPr dirty="0" sz="2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>
                <a:solidFill>
                  <a:srgbClr val="FFFFFF"/>
                </a:solidFill>
                <a:latin typeface="Arial"/>
                <a:cs typeface="Arial"/>
              </a:rPr>
              <a:t>simular</a:t>
            </a:r>
            <a:r>
              <a:rPr dirty="0" sz="29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"/>
                <a:cs typeface="Arial"/>
              </a:rPr>
              <a:t>variações</a:t>
            </a:r>
            <a:endParaRPr sz="2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0"/>
              </a:spcBef>
              <a:tabLst>
                <a:tab pos="2066289" algn="l"/>
                <a:tab pos="5851525" algn="l"/>
              </a:tabLst>
            </a:pPr>
            <a:r>
              <a:rPr dirty="0" sz="4550" spc="-10" b="1">
                <a:solidFill>
                  <a:srgbClr val="FFFFFF"/>
                </a:solidFill>
                <a:latin typeface="Arial"/>
                <a:cs typeface="Arial"/>
              </a:rPr>
              <a:t>Melhor</a:t>
            </a:r>
            <a:r>
              <a:rPr dirty="0" sz="45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550" spc="-10" b="1">
                <a:solidFill>
                  <a:srgbClr val="FFFFFF"/>
                </a:solidFill>
                <a:latin typeface="Arial"/>
                <a:cs typeface="Arial"/>
              </a:rPr>
              <a:t>configuração</a:t>
            </a:r>
            <a:r>
              <a:rPr dirty="0" sz="45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550" spc="-10" b="1">
                <a:solidFill>
                  <a:srgbClr val="FFFFFF"/>
                </a:solidFill>
                <a:latin typeface="Arial"/>
                <a:cs typeface="Arial"/>
              </a:rPr>
              <a:t>encontrada:</a:t>
            </a:r>
            <a:endParaRPr sz="4550">
              <a:latin typeface="Arial"/>
              <a:cs typeface="Arial"/>
            </a:endParaRPr>
          </a:p>
          <a:p>
            <a:pPr marL="1800860">
              <a:lnSpc>
                <a:spcPct val="100000"/>
              </a:lnSpc>
              <a:spcBef>
                <a:spcPts val="278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•batch_size:</a:t>
            </a:r>
            <a:r>
              <a:rPr dirty="0" sz="29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Arial"/>
                <a:cs typeface="Arial"/>
              </a:rPr>
              <a:t>64</a:t>
            </a:r>
            <a:endParaRPr sz="2900">
              <a:latin typeface="Arial"/>
              <a:cs typeface="Arial"/>
            </a:endParaRPr>
          </a:p>
          <a:p>
            <a:pPr marL="1800860">
              <a:lnSpc>
                <a:spcPct val="100000"/>
              </a:lnSpc>
              <a:spcBef>
                <a:spcPts val="570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•epochs:</a:t>
            </a:r>
            <a:r>
              <a:rPr dirty="0" sz="29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2900">
              <a:latin typeface="Arial"/>
              <a:cs typeface="Arial"/>
            </a:endParaRPr>
          </a:p>
          <a:p>
            <a:pPr marL="1800860">
              <a:lnSpc>
                <a:spcPct val="100000"/>
              </a:lnSpc>
              <a:spcBef>
                <a:spcPts val="565"/>
              </a:spcBef>
            </a:pPr>
            <a:r>
              <a:rPr dirty="0" sz="2900">
                <a:solidFill>
                  <a:srgbClr val="FFFFFF"/>
                </a:solidFill>
                <a:latin typeface="Arial"/>
                <a:cs typeface="Arial"/>
              </a:rPr>
              <a:t>•model_ativacao:</a:t>
            </a:r>
            <a:r>
              <a:rPr dirty="0" sz="29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20">
                <a:solidFill>
                  <a:srgbClr val="FFFFFF"/>
                </a:solidFill>
                <a:latin typeface="Arial"/>
                <a:cs typeface="Arial"/>
              </a:rPr>
              <a:t>relu</a:t>
            </a:r>
            <a:endParaRPr sz="2900">
              <a:latin typeface="Arial"/>
              <a:cs typeface="Arial"/>
            </a:endParaRPr>
          </a:p>
          <a:p>
            <a:pPr marL="1800860">
              <a:lnSpc>
                <a:spcPct val="100000"/>
              </a:lnSpc>
              <a:spcBef>
                <a:spcPts val="570"/>
              </a:spcBef>
            </a:pPr>
            <a:r>
              <a:rPr dirty="0" sz="2900" spc="-10">
                <a:solidFill>
                  <a:srgbClr val="FFFFFF"/>
                </a:solidFill>
                <a:latin typeface="Arial"/>
                <a:cs typeface="Arial"/>
              </a:rPr>
              <a:t>•model_unidades_ocultas:</a:t>
            </a:r>
            <a:r>
              <a:rPr dirty="0" sz="29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-25">
                <a:solidFill>
                  <a:srgbClr val="FFFFFF"/>
                </a:solidFill>
                <a:latin typeface="Arial"/>
                <a:cs typeface="Arial"/>
              </a:rPr>
              <a:t>128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4150550"/>
            <a:ext cx="1042432" cy="8453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335" y="1208265"/>
            <a:ext cx="562419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520"/>
              <a:t>M</a:t>
            </a:r>
            <a:r>
              <a:rPr dirty="0" sz="9000" spc="-515"/>
              <a:t>etodo</a:t>
            </a:r>
            <a:r>
              <a:rPr dirty="0" sz="9000" spc="-520"/>
              <a:t>l</a:t>
            </a:r>
            <a:r>
              <a:rPr dirty="0" sz="9000" spc="-515"/>
              <a:t>og</a:t>
            </a:r>
            <a:r>
              <a:rPr dirty="0" sz="9000" spc="-520"/>
              <a:t>i</a:t>
            </a:r>
            <a:r>
              <a:rPr dirty="0" sz="9000" spc="-20"/>
              <a:t>a</a:t>
            </a:r>
            <a:endParaRPr sz="9000"/>
          </a:p>
        </p:txBody>
      </p:sp>
      <p:sp>
        <p:nvSpPr>
          <p:cNvPr id="5" name="object 5" descr=""/>
          <p:cNvSpPr txBox="1"/>
          <p:nvPr/>
        </p:nvSpPr>
        <p:spPr>
          <a:xfrm>
            <a:off x="2342215" y="4310545"/>
            <a:ext cx="28530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10">
                <a:solidFill>
                  <a:srgbClr val="060E23"/>
                </a:solidFill>
                <a:latin typeface="Arial"/>
                <a:cs typeface="Arial"/>
              </a:rPr>
              <a:t>Pré-</a:t>
            </a:r>
            <a:r>
              <a:rPr dirty="0" sz="1800" spc="-100">
                <a:solidFill>
                  <a:srgbClr val="060E23"/>
                </a:solidFill>
                <a:latin typeface="Arial"/>
                <a:cs typeface="Arial"/>
              </a:rPr>
              <a:t>processamento</a:t>
            </a:r>
            <a:r>
              <a:rPr dirty="0" sz="1800" spc="-13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75">
                <a:solidFill>
                  <a:srgbClr val="060E23"/>
                </a:solidFill>
                <a:latin typeface="Arial"/>
                <a:cs typeface="Arial"/>
              </a:rPr>
              <a:t>dos</a:t>
            </a:r>
            <a:r>
              <a:rPr dirty="0" sz="1800" spc="-13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060E23"/>
                </a:solidFill>
                <a:latin typeface="Arial"/>
                <a:cs typeface="Arial"/>
              </a:rPr>
              <a:t>Dados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68087" y="4310545"/>
            <a:ext cx="2637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060E23"/>
                </a:solidFill>
                <a:latin typeface="Arial"/>
                <a:cs typeface="Arial"/>
              </a:rPr>
              <a:t>Criação</a:t>
            </a:r>
            <a:r>
              <a:rPr dirty="0" sz="1800" spc="-17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60E23"/>
                </a:solidFill>
                <a:latin typeface="Arial"/>
                <a:cs typeface="Arial"/>
              </a:rPr>
              <a:t>da</a:t>
            </a:r>
            <a:r>
              <a:rPr dirty="0" sz="1800" spc="-17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95">
                <a:solidFill>
                  <a:srgbClr val="060E23"/>
                </a:solidFill>
                <a:latin typeface="Arial"/>
                <a:cs typeface="Arial"/>
              </a:rPr>
              <a:t>Função</a:t>
            </a:r>
            <a:r>
              <a:rPr dirty="0" sz="1800" spc="-17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60E23"/>
                </a:solidFill>
                <a:latin typeface="Arial"/>
                <a:cs typeface="Arial"/>
              </a:rPr>
              <a:t>de</a:t>
            </a:r>
            <a:r>
              <a:rPr dirty="0" sz="1800" spc="-17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060E23"/>
                </a:solidFill>
                <a:latin typeface="Arial"/>
                <a:cs typeface="Arial"/>
              </a:rPr>
              <a:t>Ruído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796227" y="4405795"/>
            <a:ext cx="2089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060E23"/>
                </a:solidFill>
                <a:latin typeface="Arial"/>
                <a:cs typeface="Arial"/>
              </a:rPr>
              <a:t>Construção</a:t>
            </a:r>
            <a:r>
              <a:rPr dirty="0" sz="1800" spc="-160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60E23"/>
                </a:solidFill>
                <a:latin typeface="Arial"/>
                <a:cs typeface="Arial"/>
              </a:rPr>
              <a:t>do</a:t>
            </a:r>
            <a:r>
              <a:rPr dirty="0" sz="1800" spc="-160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70">
                <a:solidFill>
                  <a:srgbClr val="060E23"/>
                </a:solidFill>
                <a:latin typeface="Arial"/>
                <a:cs typeface="Arial"/>
              </a:rPr>
              <a:t>Modelo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91374" y="4150550"/>
            <a:ext cx="1042433" cy="84532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43052" y="4150550"/>
            <a:ext cx="1042433" cy="8453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822787" y="6777101"/>
            <a:ext cx="28778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0">
                <a:solidFill>
                  <a:srgbClr val="060E23"/>
                </a:solidFill>
                <a:latin typeface="Arial"/>
                <a:cs typeface="Arial"/>
              </a:rPr>
              <a:t>Otimização</a:t>
            </a:r>
            <a:r>
              <a:rPr dirty="0" sz="1800" spc="-150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060E23"/>
                </a:solidFill>
                <a:latin typeface="Arial"/>
                <a:cs typeface="Arial"/>
              </a:rPr>
              <a:t>com</a:t>
            </a:r>
            <a:r>
              <a:rPr dirty="0" sz="1800" spc="-150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85">
                <a:solidFill>
                  <a:srgbClr val="060E23"/>
                </a:solidFill>
                <a:latin typeface="Arial"/>
                <a:cs typeface="Arial"/>
              </a:rPr>
              <a:t>GridSearchCV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00232" y="6521869"/>
            <a:ext cx="1042433" cy="84532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384265" y="6777101"/>
            <a:ext cx="21151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solidFill>
                  <a:srgbClr val="060E23"/>
                </a:solidFill>
                <a:latin typeface="Arial"/>
                <a:cs typeface="Arial"/>
              </a:rPr>
              <a:t>Avaliação</a:t>
            </a:r>
            <a:r>
              <a:rPr dirty="0" sz="1800" spc="-180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060E23"/>
                </a:solidFill>
                <a:latin typeface="Arial"/>
                <a:cs typeface="Arial"/>
              </a:rPr>
              <a:t>da</a:t>
            </a:r>
            <a:r>
              <a:rPr dirty="0" sz="1800" spc="-175">
                <a:solidFill>
                  <a:srgbClr val="060E23"/>
                </a:solidFill>
                <a:latin typeface="Arial"/>
                <a:cs typeface="Arial"/>
              </a:rPr>
              <a:t> </a:t>
            </a:r>
            <a:r>
              <a:rPr dirty="0" sz="1800" spc="-80">
                <a:solidFill>
                  <a:srgbClr val="060E23"/>
                </a:solidFill>
                <a:latin typeface="Arial"/>
                <a:cs typeface="Arial"/>
              </a:rPr>
              <a:t>Robustez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80179" y="6521869"/>
            <a:ext cx="1042432" cy="845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2320" y="2995422"/>
            <a:ext cx="4705540" cy="626287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3571" y="2995422"/>
            <a:ext cx="8722334" cy="62800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335" y="1208265"/>
            <a:ext cx="517842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520"/>
              <a:t>R</a:t>
            </a:r>
            <a:r>
              <a:rPr dirty="0" sz="9000" spc="-515"/>
              <a:t>esu</a:t>
            </a:r>
            <a:r>
              <a:rPr dirty="0" sz="9000" spc="-520"/>
              <a:t>l</a:t>
            </a:r>
            <a:r>
              <a:rPr dirty="0" sz="9000" spc="-515"/>
              <a:t>tado</a:t>
            </a:r>
            <a:r>
              <a:rPr dirty="0" sz="9000" spc="-20"/>
              <a:t>s</a:t>
            </a:r>
            <a:endParaRPr sz="9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2025-05-07T03:09:45Z</dcterms:created>
  <dcterms:modified xsi:type="dcterms:W3CDTF">2025-05-07T03:09:45Z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2025-05-07T00:00:00Z</vt:filetime>
  </property>
  <property fmtid="{D5CDD505-2E9C-101B-9397-08002B2CF9AE}" pid="3" name="LastSaved">
    <vt:filetime>2025-05-07T00:00:00Z</vt:filetime>
  </property>
  <property fmtid="{D5CDD505-2E9C-101B-9397-08002B2CF9AE}" pid="4" name="Producer">
    <vt:lpwstr>3-Heights(TM) PDF Security Shell 4.8.25.2 (http://www.pdf-tools.com)</vt:lpwstr>
  </property>
</Properties>
</file>